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embeddedFontLst>
    <p:embeddedFont>
      <p:font typeface="Raleway"/>
      <p:regular r:id="rId21"/>
      <p:bold r:id="rId22"/>
      <p:italic r:id="rId23"/>
      <p:boldItalic r:id="rId24"/>
    </p:embeddedFont>
    <p:embeddedFont>
      <p:font typeface="Halant"/>
      <p:regular r:id="rId25"/>
      <p:bold r:id="rId26"/>
    </p:embeddedFont>
    <p:embeddedFont>
      <p:font typeface="Plus Jakarta Sans ExtraBold"/>
      <p:bold r:id="rId27"/>
      <p:boldItalic r:id="rId28"/>
    </p:embeddedFont>
    <p:embeddedFont>
      <p:font typeface="Lato"/>
      <p:regular r:id="rId29"/>
      <p:bold r:id="rId30"/>
      <p:italic r:id="rId31"/>
      <p:boldItalic r:id="rId32"/>
    </p:embeddedFont>
    <p:embeddedFont>
      <p:font typeface="Plus Jakarta Sans"/>
      <p:regular r:id="rId33"/>
      <p:bold r:id="rId34"/>
      <p:italic r:id="rId35"/>
      <p:boldItalic r:id="rId36"/>
    </p:embeddedFont>
    <p:embeddedFont>
      <p:font typeface="Inter"/>
      <p:regular r:id="rId37"/>
      <p:bold r:id="rId38"/>
      <p:italic r:id="rId39"/>
      <p:boldItalic r:id="rId40"/>
    </p:embeddedFont>
    <p:embeddedFont>
      <p:font typeface="Plus Jakarta Sans Medium"/>
      <p:regular r:id="rId41"/>
      <p:bold r:id="rId42"/>
      <p:italic r:id="rId43"/>
      <p:boldItalic r:id="rId44"/>
    </p:embeddedFont>
    <p:embeddedFont>
      <p:font typeface="Work Sans"/>
      <p:regular r:id="rId45"/>
      <p:bold r:id="rId46"/>
      <p:italic r:id="rId47"/>
      <p:boldItalic r:id="rId4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9FE0A92-E112-4C46-A0A3-CF759C1A612E}">
  <a:tblStyle styleId="{89FE0A92-E112-4C46-A0A3-CF759C1A612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63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Inter-boldItalic.fntdata"/><Relationship Id="rId20" Type="http://schemas.openxmlformats.org/officeDocument/2006/relationships/slide" Target="slides/slide14.xml"/><Relationship Id="rId42" Type="http://schemas.openxmlformats.org/officeDocument/2006/relationships/font" Target="fonts/PlusJakartaSansMedium-bold.fntdata"/><Relationship Id="rId41" Type="http://schemas.openxmlformats.org/officeDocument/2006/relationships/font" Target="fonts/PlusJakartaSansMedium-regular.fntdata"/><Relationship Id="rId22" Type="http://schemas.openxmlformats.org/officeDocument/2006/relationships/font" Target="fonts/Raleway-bold.fntdata"/><Relationship Id="rId44" Type="http://schemas.openxmlformats.org/officeDocument/2006/relationships/font" Target="fonts/PlusJakartaSansMedium-boldItalic.fntdata"/><Relationship Id="rId21" Type="http://schemas.openxmlformats.org/officeDocument/2006/relationships/font" Target="fonts/Raleway-regular.fntdata"/><Relationship Id="rId43" Type="http://schemas.openxmlformats.org/officeDocument/2006/relationships/font" Target="fonts/PlusJakartaSansMedium-italic.fntdata"/><Relationship Id="rId24" Type="http://schemas.openxmlformats.org/officeDocument/2006/relationships/font" Target="fonts/Raleway-boldItalic.fntdata"/><Relationship Id="rId46" Type="http://schemas.openxmlformats.org/officeDocument/2006/relationships/font" Target="fonts/WorkSans-bold.fntdata"/><Relationship Id="rId23" Type="http://schemas.openxmlformats.org/officeDocument/2006/relationships/font" Target="fonts/Raleway-italic.fntdata"/><Relationship Id="rId45" Type="http://schemas.openxmlformats.org/officeDocument/2006/relationships/font" Target="fonts/WorkSans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Halant-bold.fntdata"/><Relationship Id="rId48" Type="http://schemas.openxmlformats.org/officeDocument/2006/relationships/font" Target="fonts/WorkSans-boldItalic.fntdata"/><Relationship Id="rId25" Type="http://schemas.openxmlformats.org/officeDocument/2006/relationships/font" Target="fonts/Halant-regular.fntdata"/><Relationship Id="rId47" Type="http://schemas.openxmlformats.org/officeDocument/2006/relationships/font" Target="fonts/WorkSans-italic.fntdata"/><Relationship Id="rId28" Type="http://schemas.openxmlformats.org/officeDocument/2006/relationships/font" Target="fonts/PlusJakartaSansExtraBold-boldItalic.fntdata"/><Relationship Id="rId27" Type="http://schemas.openxmlformats.org/officeDocument/2006/relationships/font" Target="fonts/PlusJakartaSansExtraBold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Lat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5.xml"/><Relationship Id="rId33" Type="http://schemas.openxmlformats.org/officeDocument/2006/relationships/font" Target="fonts/PlusJakartaSans-regular.fntdata"/><Relationship Id="rId10" Type="http://schemas.openxmlformats.org/officeDocument/2006/relationships/slide" Target="slides/slide4.xml"/><Relationship Id="rId32" Type="http://schemas.openxmlformats.org/officeDocument/2006/relationships/font" Target="fonts/Lato-boldItalic.fntdata"/><Relationship Id="rId13" Type="http://schemas.openxmlformats.org/officeDocument/2006/relationships/slide" Target="slides/slide7.xml"/><Relationship Id="rId35" Type="http://schemas.openxmlformats.org/officeDocument/2006/relationships/font" Target="fonts/PlusJakartaSans-italic.fntdata"/><Relationship Id="rId12" Type="http://schemas.openxmlformats.org/officeDocument/2006/relationships/slide" Target="slides/slide6.xml"/><Relationship Id="rId34" Type="http://schemas.openxmlformats.org/officeDocument/2006/relationships/font" Target="fonts/PlusJakartaSans-bold.fntdata"/><Relationship Id="rId15" Type="http://schemas.openxmlformats.org/officeDocument/2006/relationships/slide" Target="slides/slide9.xml"/><Relationship Id="rId37" Type="http://schemas.openxmlformats.org/officeDocument/2006/relationships/font" Target="fonts/Inter-regular.fntdata"/><Relationship Id="rId14" Type="http://schemas.openxmlformats.org/officeDocument/2006/relationships/slide" Target="slides/slide8.xml"/><Relationship Id="rId36" Type="http://schemas.openxmlformats.org/officeDocument/2006/relationships/font" Target="fonts/PlusJakartaSans-boldItalic.fntdata"/><Relationship Id="rId17" Type="http://schemas.openxmlformats.org/officeDocument/2006/relationships/slide" Target="slides/slide11.xml"/><Relationship Id="rId39" Type="http://schemas.openxmlformats.org/officeDocument/2006/relationships/font" Target="fonts/Inter-italic.fntdata"/><Relationship Id="rId16" Type="http://schemas.openxmlformats.org/officeDocument/2006/relationships/slide" Target="slides/slide10.xml"/><Relationship Id="rId38" Type="http://schemas.openxmlformats.org/officeDocument/2006/relationships/font" Target="fonts/Inter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3a13cb07af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3a13cb07af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1d9c67055b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1d9c67055b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60e0114659_0_223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60e0114659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60e0114659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260e0114659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60e0114659_0_267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60e0114659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60e0114659_0_276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60e0114659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60e0114659_0_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60e0114659_0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60e011465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60e011465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60e0114659_0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60e0114659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5d9fb3898e_0_256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5d9fb3898e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60e0114659_0_213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260e0114659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60e0114659_0_242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60e0114659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60e0114659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60e0114659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260e0114659_0_251:notes"/>
          <p:cNvSpPr/>
          <p:nvPr>
            <p:ph idx="2" type="sldImg"/>
          </p:nvPr>
        </p:nvSpPr>
        <p:spPr>
          <a:xfrm>
            <a:off x="381234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260e0114659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729450" y="1322450"/>
            <a:ext cx="3787800" cy="19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729595" y="3401500"/>
            <a:ext cx="37878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3" name="Google Shape;13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4" name="Google Shape;14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1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2" name="Google Shape;92;p11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93" name="Google Shape;93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11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6" name="Google Shape;96;p11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97" name="Google Shape;97;p11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">
  <p:cSld name="SECTION_TITLE_AND_DESCRIPTION_1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Google Shape;100;p12"/>
          <p:cNvPicPr preferRelativeResize="0"/>
          <p:nvPr/>
        </p:nvPicPr>
        <p:blipFill rotWithShape="1">
          <a:blip r:embed="rId2">
            <a:alphaModFix amt="72000"/>
          </a:blip>
          <a:srcRect b="12495" l="0" r="0" t="12502"/>
          <a:stretch/>
        </p:blipFill>
        <p:spPr>
          <a:xfrm>
            <a:off x="1" y="-50"/>
            <a:ext cx="457088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2"/>
          <p:cNvSpPr/>
          <p:nvPr/>
        </p:nvSpPr>
        <p:spPr>
          <a:xfrm>
            <a:off x="1088" y="-50"/>
            <a:ext cx="4568700" cy="5143500"/>
          </a:xfrm>
          <a:prstGeom prst="rect">
            <a:avLst/>
          </a:prstGeom>
          <a:solidFill>
            <a:srgbClr val="178D7D">
              <a:alpha val="6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2" name="Google Shape;102;p1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03" name="Google Shape;103;p1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4" name="Google Shape;104;p1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5" name="Google Shape;105;p12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06" name="Google Shape;106;p12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07" name="Google Shape;107;p12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8" name="Google Shape;108;p12"/>
          <p:cNvSpPr txBox="1"/>
          <p:nvPr>
            <p:ph idx="12" type="sldNum"/>
          </p:nvPr>
        </p:nvSpPr>
        <p:spPr>
          <a:xfrm>
            <a:off x="8536300" y="474985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 1">
  <p:cSld name="SECTION_TITLE_AND_DESCRIPTION_1_3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3"/>
          <p:cNvPicPr preferRelativeResize="0"/>
          <p:nvPr/>
        </p:nvPicPr>
        <p:blipFill rotWithShape="1">
          <a:blip r:embed="rId2">
            <a:alphaModFix amt="26000"/>
          </a:blip>
          <a:srcRect b="0" l="5562" r="5571" t="0"/>
          <a:stretch/>
        </p:blipFill>
        <p:spPr>
          <a:xfrm>
            <a:off x="1" y="-50"/>
            <a:ext cx="4570884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3"/>
          <p:cNvSpPr/>
          <p:nvPr/>
        </p:nvSpPr>
        <p:spPr>
          <a:xfrm>
            <a:off x="1075" y="0"/>
            <a:ext cx="4568700" cy="5143500"/>
          </a:xfrm>
          <a:prstGeom prst="rect">
            <a:avLst/>
          </a:prstGeom>
          <a:solidFill>
            <a:srgbClr val="178D7D">
              <a:alpha val="6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2" name="Google Shape;112;p1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13" name="Google Shape;113;p1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" name="Google Shape;115;p13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6" name="Google Shape;116;p13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17" name="Google Shape;117;p13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18" name="Google Shape;118;p13"/>
          <p:cNvSpPr txBox="1"/>
          <p:nvPr>
            <p:ph idx="12" type="sldNum"/>
          </p:nvPr>
        </p:nvSpPr>
        <p:spPr>
          <a:xfrm>
            <a:off x="8536300" y="474985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1 2">
  <p:cSld name="SECTION_TITLE_AND_DESCRIPTION_1_2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4"/>
          <p:cNvPicPr preferRelativeResize="0"/>
          <p:nvPr/>
        </p:nvPicPr>
        <p:blipFill rotWithShape="1">
          <a:blip r:embed="rId2">
            <a:alphaModFix/>
          </a:blip>
          <a:srcRect b="12530" l="0" r="0" t="12523"/>
          <a:stretch/>
        </p:blipFill>
        <p:spPr>
          <a:xfrm>
            <a:off x="0" y="0"/>
            <a:ext cx="4574132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4"/>
          <p:cNvSpPr/>
          <p:nvPr/>
        </p:nvSpPr>
        <p:spPr>
          <a:xfrm>
            <a:off x="1063" y="0"/>
            <a:ext cx="4572000" cy="5143500"/>
          </a:xfrm>
          <a:prstGeom prst="rect">
            <a:avLst/>
          </a:prstGeom>
          <a:solidFill>
            <a:srgbClr val="178D7D">
              <a:alpha val="68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2" name="Google Shape;122;p1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3" name="Google Shape;123;p1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4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6" name="Google Shape;126;p14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27" name="Google Shape;127;p14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8" name="Google Shape;128;p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5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31" name="Google Shape;131;p1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" name="Google Shape;133;p16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34" name="Google Shape;134;p1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6" name="Google Shape;136;p16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37" name="Google Shape;137;p16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8" name="Google Shape;138;p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bg>
      <p:bgPr>
        <a:solidFill>
          <a:schemeClr val="lt2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type="ctrTitle"/>
          </p:nvPr>
        </p:nvSpPr>
        <p:spPr>
          <a:xfrm>
            <a:off x="729450" y="1322450"/>
            <a:ext cx="3787800" cy="198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729595" y="3401500"/>
            <a:ext cx="37878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21" name="Google Shape;21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2" name="Google Shape;22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" name="Google Shape;24;p3"/>
          <p:cNvSpPr/>
          <p:nvPr/>
        </p:nvSpPr>
        <p:spPr>
          <a:xfrm>
            <a:off x="0" y="1"/>
            <a:ext cx="9144000" cy="467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3"/>
          <p:cNvGrpSpPr/>
          <p:nvPr/>
        </p:nvGrpSpPr>
        <p:grpSpPr>
          <a:xfrm>
            <a:off x="5063108" y="1313285"/>
            <a:ext cx="3459716" cy="2670463"/>
            <a:chOff x="3553042" y="1657806"/>
            <a:chExt cx="3461100" cy="2671532"/>
          </a:xfrm>
        </p:grpSpPr>
        <p:sp>
          <p:nvSpPr>
            <p:cNvPr id="26" name="Google Shape;26;p3"/>
            <p:cNvSpPr/>
            <p:nvPr/>
          </p:nvSpPr>
          <p:spPr>
            <a:xfrm>
              <a:off x="4856024" y="3625653"/>
              <a:ext cx="944700" cy="663300"/>
            </a:xfrm>
            <a:prstGeom prst="trapezoid">
              <a:avLst>
                <a:gd fmla="val 25000" name="adj"/>
              </a:avLst>
            </a:prstGeom>
            <a:solidFill>
              <a:srgbClr val="CCCCC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10800000">
              <a:off x="4953871" y="3681997"/>
              <a:ext cx="400200" cy="606600"/>
            </a:xfrm>
            <a:prstGeom prst="triangle">
              <a:avLst>
                <a:gd fmla="val 96745" name="adj"/>
              </a:avLst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4767796" y="3681816"/>
              <a:ext cx="163500" cy="606600"/>
            </a:xfrm>
            <a:prstGeom prst="triangle">
              <a:avLst>
                <a:gd fmla="val 98558" name="adj"/>
              </a:avLst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10800000">
              <a:off x="4678237" y="4276102"/>
              <a:ext cx="1210800" cy="45600"/>
            </a:xfrm>
            <a:prstGeom prst="roundRect">
              <a:avLst>
                <a:gd fmla="val 50000" name="adj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rot="10800000">
              <a:off x="4668343" y="4283738"/>
              <a:ext cx="1230600" cy="45600"/>
            </a:xfrm>
            <a:prstGeom prst="roundRect">
              <a:avLst>
                <a:gd fmla="val 50000" name="adj"/>
              </a:avLst>
            </a:prstGeom>
            <a:solidFill>
              <a:srgbClr val="B7B7B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4926950" y="3681915"/>
              <a:ext cx="42900" cy="59430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3553042" y="1674645"/>
              <a:ext cx="3461100" cy="2014500"/>
            </a:xfrm>
            <a:prstGeom prst="roundRect">
              <a:avLst>
                <a:gd fmla="val 1882" name="adj"/>
              </a:avLst>
            </a:prstGeom>
            <a:solidFill>
              <a:srgbClr val="66666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3553042" y="1657806"/>
              <a:ext cx="3461100" cy="2014500"/>
            </a:xfrm>
            <a:prstGeom prst="roundRect">
              <a:avLst>
                <a:gd fmla="val 1764" name="adj"/>
              </a:avLst>
            </a:prstGeom>
            <a:solidFill>
              <a:srgbClr val="4343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descr="Component Detail" id="34" name="Google Shape;34;p3"/>
          <p:cNvPicPr preferRelativeResize="0"/>
          <p:nvPr/>
        </p:nvPicPr>
        <p:blipFill rotWithShape="1">
          <a:blip r:embed="rId2">
            <a:alphaModFix/>
          </a:blip>
          <a:srcRect b="25076" l="0" r="0" t="0"/>
          <a:stretch/>
        </p:blipFill>
        <p:spPr>
          <a:xfrm>
            <a:off x="5161725" y="1399791"/>
            <a:ext cx="3262825" cy="183342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3"/>
          <p:cNvSpPr/>
          <p:nvPr/>
        </p:nvSpPr>
        <p:spPr>
          <a:xfrm flipH="1">
            <a:off x="5156273" y="1401826"/>
            <a:ext cx="3268500" cy="1812900"/>
          </a:xfrm>
          <a:prstGeom prst="rtTriangle">
            <a:avLst/>
          </a:prstGeom>
          <a:solidFill>
            <a:srgbClr val="000000">
              <a:alpha val="308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" name="Google Shape;36;p3"/>
          <p:cNvGrpSpPr/>
          <p:nvPr/>
        </p:nvGrpSpPr>
        <p:grpSpPr>
          <a:xfrm>
            <a:off x="7666681" y="2077877"/>
            <a:ext cx="1148179" cy="2282764"/>
            <a:chOff x="7666681" y="2077877"/>
            <a:chExt cx="1148179" cy="2282764"/>
          </a:xfrm>
        </p:grpSpPr>
        <p:grpSp>
          <p:nvGrpSpPr>
            <p:cNvPr id="37" name="Google Shape;37;p3"/>
            <p:cNvGrpSpPr/>
            <p:nvPr/>
          </p:nvGrpSpPr>
          <p:grpSpPr>
            <a:xfrm>
              <a:off x="7666681" y="2077877"/>
              <a:ext cx="1148179" cy="2282764"/>
              <a:chOff x="3983627" y="1676395"/>
              <a:chExt cx="1449538" cy="2881914"/>
            </a:xfrm>
          </p:grpSpPr>
          <p:sp>
            <p:nvSpPr>
              <p:cNvPr id="38" name="Google Shape;38;p3"/>
              <p:cNvSpPr/>
              <p:nvPr/>
            </p:nvSpPr>
            <p:spPr>
              <a:xfrm rot="-5400000">
                <a:off x="3276827" y="2404608"/>
                <a:ext cx="2860500" cy="1446900"/>
              </a:xfrm>
              <a:prstGeom prst="roundRect">
                <a:avLst>
                  <a:gd fmla="val 4551" name="adj"/>
                </a:avLst>
              </a:prstGeom>
              <a:solidFill>
                <a:srgbClr val="666666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39" name="Google Shape;39;p3"/>
              <p:cNvSpPr/>
              <p:nvPr/>
            </p:nvSpPr>
            <p:spPr>
              <a:xfrm rot="-5400000">
                <a:off x="3279465" y="2383195"/>
                <a:ext cx="2860500" cy="1446900"/>
              </a:xfrm>
              <a:prstGeom prst="roundRect">
                <a:avLst>
                  <a:gd fmla="val 4551" name="adj"/>
                </a:avLst>
              </a:prstGeom>
              <a:solidFill>
                <a:srgbClr val="33333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40" name="Google Shape;40;p3"/>
              <p:cNvSpPr/>
              <p:nvPr/>
            </p:nvSpPr>
            <p:spPr>
              <a:xfrm>
                <a:off x="4473243" y="4318802"/>
                <a:ext cx="472800" cy="76800"/>
              </a:xfrm>
              <a:prstGeom prst="roundRect">
                <a:avLst>
                  <a:gd fmla="val 50000" name="adj"/>
                </a:avLst>
              </a:prstGeom>
              <a:solidFill>
                <a:srgbClr val="4B4B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pic>
          <p:nvPicPr>
            <p:cNvPr descr="Mobile View" id="41" name="Google Shape;41;p3"/>
            <p:cNvPicPr preferRelativeResize="0"/>
            <p:nvPr/>
          </p:nvPicPr>
          <p:blipFill rotWithShape="1">
            <a:blip r:embed="rId3">
              <a:alphaModFix/>
            </a:blip>
            <a:srcRect b="4371" l="0" r="0" t="4362"/>
            <a:stretch/>
          </p:blipFill>
          <p:spPr>
            <a:xfrm>
              <a:off x="7720839" y="2222723"/>
              <a:ext cx="1037555" cy="18334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" name="Google Shape;42;p3"/>
            <p:cNvSpPr/>
            <p:nvPr/>
          </p:nvSpPr>
          <p:spPr>
            <a:xfrm flipH="1">
              <a:off x="7722342" y="2222973"/>
              <a:ext cx="1037700" cy="1833000"/>
            </a:xfrm>
            <a:prstGeom prst="rtTriangle">
              <a:avLst/>
            </a:prstGeom>
            <a:solidFill>
              <a:srgbClr val="000000">
                <a:alpha val="308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oogle Shape;44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5" name="Google Shape;45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4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" name="Google Shape;51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2" name="Google Shape;52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4" name="Google Shape;54;p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5" name="Google Shape;55;p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6" name="Google Shape;56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9" name="Google Shape;59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0" name="Google Shape;60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2" name="Google Shape;62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lus Jakarta Sans Medium"/>
              <a:buNone/>
              <a:defRPr b="0" sz="3000">
                <a:solidFill>
                  <a:schemeClr val="dk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3" name="Google Shape;63;p6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4" name="Google Shape;64;p6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8" name="Google Shape;68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9" name="Google Shape;69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1" name="Google Shape;71;p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2" name="Google Shape;72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TITLE_ONLY_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9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8" name="Google Shape;78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79" name="Google Shape;79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" name="Google Shape;81;p9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2" name="Google Shape;82;p9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83" name="Google Shape;83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oogle Shape;85;p10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86" name="Google Shape;86;p1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8" name="Google Shape;88;p10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9" name="Google Shape;89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youtube.com/watch?v=I_ISPvxXBnI" TargetMode="External"/><Relationship Id="rId4" Type="http://schemas.openxmlformats.org/officeDocument/2006/relationships/image" Target="../media/image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hyperlink" Target="http://www.youtube.com/watch?v=NhYk5mthl5o" TargetMode="External"/><Relationship Id="rId5" Type="http://schemas.openxmlformats.org/officeDocument/2006/relationships/image" Target="../media/image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www.youtube.com/watch?v=I_ISPvxXBnI" TargetMode="External"/><Relationship Id="rId4" Type="http://schemas.openxmlformats.org/officeDocument/2006/relationships/image" Target="../media/image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ww.youtube.com/watch?v=I_ISPvxXBnI" TargetMode="External"/><Relationship Id="rId4" Type="http://schemas.openxmlformats.org/officeDocument/2006/relationships/image" Target="../media/image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hyperlink" Target="http://www.youtube.com/watch?v=NhYk5mthl5o" TargetMode="External"/><Relationship Id="rId5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www.youtube.com/watch?v=I_ISPvxXBnI" TargetMode="Externa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8"/>
          <p:cNvSpPr txBox="1"/>
          <p:nvPr>
            <p:ph type="ctrTitle"/>
          </p:nvPr>
        </p:nvSpPr>
        <p:spPr>
          <a:xfrm>
            <a:off x="326250" y="1458375"/>
            <a:ext cx="4791600" cy="131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Halant"/>
                <a:ea typeface="Halant"/>
                <a:cs typeface="Halant"/>
                <a:sym typeface="Halant"/>
              </a:rPr>
              <a:t>Transforming Societies: </a:t>
            </a:r>
            <a:endParaRPr sz="32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latin typeface="Halant"/>
                <a:ea typeface="Halant"/>
                <a:cs typeface="Halant"/>
                <a:sym typeface="Halant"/>
              </a:rPr>
              <a:t>Imperialism &amp; Resistance</a:t>
            </a:r>
            <a:endParaRPr sz="3200"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146" name="Google Shape;146;p18"/>
          <p:cNvSpPr txBox="1"/>
          <p:nvPr>
            <p:ph idx="1" type="subTitle"/>
          </p:nvPr>
        </p:nvSpPr>
        <p:spPr>
          <a:xfrm>
            <a:off x="527850" y="3017175"/>
            <a:ext cx="4191000" cy="67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Plus Jakarta Sans ExtraBold"/>
                <a:ea typeface="Plus Jakarta Sans ExtraBold"/>
                <a:cs typeface="Plus Jakarta Sans ExtraBold"/>
                <a:sym typeface="Plus Jakarta Sans ExtraBold"/>
              </a:rPr>
              <a:t>Socratic Seminar</a:t>
            </a:r>
            <a:endParaRPr>
              <a:latin typeface="Plus Jakarta Sans ExtraBold"/>
              <a:ea typeface="Plus Jakarta Sans ExtraBold"/>
              <a:cs typeface="Plus Jakarta Sans ExtraBold"/>
              <a:sym typeface="Plus Jakarta Sans ExtraBold"/>
            </a:endParaRPr>
          </a:p>
        </p:txBody>
      </p:sp>
      <p:sp>
        <p:nvSpPr>
          <p:cNvPr id="147" name="Google Shape;147;p18"/>
          <p:cNvSpPr/>
          <p:nvPr/>
        </p:nvSpPr>
        <p:spPr>
          <a:xfrm>
            <a:off x="5376825" y="1691400"/>
            <a:ext cx="585300" cy="5403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18"/>
          <p:cNvSpPr/>
          <p:nvPr/>
        </p:nvSpPr>
        <p:spPr>
          <a:xfrm>
            <a:off x="5436814" y="2335760"/>
            <a:ext cx="465300" cy="11193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8"/>
          <p:cNvSpPr/>
          <p:nvPr/>
        </p:nvSpPr>
        <p:spPr>
          <a:xfrm>
            <a:off x="7962533" y="2335739"/>
            <a:ext cx="432000" cy="11193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8"/>
          <p:cNvSpPr/>
          <p:nvPr/>
        </p:nvSpPr>
        <p:spPr>
          <a:xfrm rot="-5400000">
            <a:off x="5859814" y="2686815"/>
            <a:ext cx="345300" cy="11913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8"/>
          <p:cNvSpPr/>
          <p:nvPr/>
        </p:nvSpPr>
        <p:spPr>
          <a:xfrm rot="-5400000">
            <a:off x="7669031" y="2729508"/>
            <a:ext cx="345300" cy="11058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8"/>
          <p:cNvSpPr/>
          <p:nvPr/>
        </p:nvSpPr>
        <p:spPr>
          <a:xfrm>
            <a:off x="6162670" y="3109731"/>
            <a:ext cx="465300" cy="8841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8"/>
          <p:cNvSpPr/>
          <p:nvPr/>
        </p:nvSpPr>
        <p:spPr>
          <a:xfrm>
            <a:off x="7256450" y="3109685"/>
            <a:ext cx="432000" cy="884100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4" name="Google Shape;15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1237" y="1512437"/>
            <a:ext cx="1310975" cy="131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18"/>
          <p:cNvSpPr/>
          <p:nvPr/>
        </p:nvSpPr>
        <p:spPr>
          <a:xfrm>
            <a:off x="7885875" y="1691400"/>
            <a:ext cx="585300" cy="5403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27"/>
          <p:cNvPicPr preferRelativeResize="0"/>
          <p:nvPr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2000250" y="0"/>
            <a:ext cx="51435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27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/>
              <a:t>SWITCH</a:t>
            </a:r>
            <a:endParaRPr sz="72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8"/>
          <p:cNvSpPr/>
          <p:nvPr/>
        </p:nvSpPr>
        <p:spPr>
          <a:xfrm>
            <a:off x="0" y="0"/>
            <a:ext cx="9144000" cy="8904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8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37" name="Google Shape;237;p28"/>
          <p:cNvSpPr txBox="1"/>
          <p:nvPr/>
        </p:nvSpPr>
        <p:spPr>
          <a:xfrm>
            <a:off x="275400" y="149224"/>
            <a:ext cx="8593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2A</a:t>
            </a:r>
            <a:endParaRPr b="1" sz="36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38" name="Google Shape;238;p28"/>
          <p:cNvSpPr txBox="1"/>
          <p:nvPr/>
        </p:nvSpPr>
        <p:spPr>
          <a:xfrm>
            <a:off x="106799" y="1235350"/>
            <a:ext cx="37881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conclusions can be drawn about strategies used by imperial powers to prevent resistance? (Doc E)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How do the contributions of  women to resistance efforts challenge or confirm your beliefs about gender roles in this period? (Docs F &amp; G)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39" name="Google Shape;239;p28"/>
          <p:cNvGraphicFramePr/>
          <p:nvPr/>
        </p:nvGraphicFramePr>
        <p:xfrm>
          <a:off x="3948788" y="104375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{89FE0A92-E112-4C46-A0A3-CF759C1A612E}</a:tableStyleId>
              </a:tblPr>
              <a:tblGrid>
                <a:gridCol w="1075025"/>
                <a:gridCol w="3989825"/>
              </a:tblGrid>
              <a:tr h="4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783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990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81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666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pic>
        <p:nvPicPr>
          <p:cNvPr descr="7 Minute Timer: Groovy Rainbow Background&#10;Piano Alarm, No Music" id="240" name="Google Shape;240;p28" title="7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8649" y="74549"/>
            <a:ext cx="1317873" cy="7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700">
                <a:solidFill>
                  <a:schemeClr val="lt1"/>
                </a:solidFill>
              </a:rPr>
              <a:t>1</a:t>
            </a:r>
            <a:endParaRPr b="1" sz="700">
              <a:solidFill>
                <a:schemeClr val="lt1"/>
              </a:solidFill>
            </a:endParaRPr>
          </a:p>
        </p:txBody>
      </p:sp>
      <p:sp>
        <p:nvSpPr>
          <p:cNvPr id="246" name="Google Shape;246;p29"/>
          <p:cNvSpPr txBox="1"/>
          <p:nvPr>
            <p:ph type="title"/>
          </p:nvPr>
        </p:nvSpPr>
        <p:spPr>
          <a:xfrm>
            <a:off x="730000" y="1318650"/>
            <a:ext cx="33744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Halant"/>
                <a:ea typeface="Halant"/>
                <a:cs typeface="Halant"/>
                <a:sym typeface="Halant"/>
              </a:rPr>
              <a:t>Break: Partner Brainstorm</a:t>
            </a:r>
            <a:endParaRPr sz="4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9"/>
          <p:cNvSpPr txBox="1"/>
          <p:nvPr/>
        </p:nvSpPr>
        <p:spPr>
          <a:xfrm>
            <a:off x="4680450" y="126150"/>
            <a:ext cx="43458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Outside Circle Partner: Review the Peer Assessment Sheet with your inner circle partner.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went well that round?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can be worked on for next round?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Brainstorm a specific entry point together.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48" name="Google Shape;24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633350"/>
            <a:ext cx="474500" cy="474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 Minute Timer: Groovy Rainbow Background&#10;Piano Alarm, No Music" id="249" name="Google Shape;249;p29" title="2 Minute Groovy Rainbow Timer (Piano Alarm at End)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92750" y="3776225"/>
            <a:ext cx="1958500" cy="110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0"/>
          <p:cNvSpPr/>
          <p:nvPr/>
        </p:nvSpPr>
        <p:spPr>
          <a:xfrm>
            <a:off x="0" y="0"/>
            <a:ext cx="9144000" cy="8904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30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56" name="Google Shape;256;p30"/>
          <p:cNvSpPr txBox="1"/>
          <p:nvPr/>
        </p:nvSpPr>
        <p:spPr>
          <a:xfrm>
            <a:off x="275400" y="149224"/>
            <a:ext cx="8593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2B</a:t>
            </a:r>
            <a:endParaRPr b="1" sz="36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57" name="Google Shape;257;p30"/>
          <p:cNvSpPr txBox="1"/>
          <p:nvPr/>
        </p:nvSpPr>
        <p:spPr>
          <a:xfrm>
            <a:off x="106799" y="1235350"/>
            <a:ext cx="37782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reasons were given for rebellion? How do these reasons contradict imperial justifications for control? (Docs E &amp; F)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what extent did economic interests, political ambitions, and cultural ideologies drive imperialism and shape the resistance movements it provoked?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58" name="Google Shape;258;p30"/>
          <p:cNvGraphicFramePr/>
          <p:nvPr/>
        </p:nvGraphicFramePr>
        <p:xfrm>
          <a:off x="3948788" y="104375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{89FE0A92-E112-4C46-A0A3-CF759C1A612E}</a:tableStyleId>
              </a:tblPr>
              <a:tblGrid>
                <a:gridCol w="1091650"/>
                <a:gridCol w="3973200"/>
              </a:tblGrid>
              <a:tr h="4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783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990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81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666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pic>
        <p:nvPicPr>
          <p:cNvPr descr="7 Minute Timer: Groovy Rainbow Background&#10;Piano Alarm, No Music" id="259" name="Google Shape;259;p30" title="7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8649" y="74549"/>
            <a:ext cx="1317873" cy="7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1"/>
          <p:cNvSpPr txBox="1"/>
          <p:nvPr/>
        </p:nvSpPr>
        <p:spPr>
          <a:xfrm>
            <a:off x="125" y="-27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31"/>
          <p:cNvSpPr/>
          <p:nvPr/>
        </p:nvSpPr>
        <p:spPr>
          <a:xfrm flipH="1">
            <a:off x="189225" y="2082353"/>
            <a:ext cx="8718600" cy="2887500"/>
          </a:xfrm>
          <a:prstGeom prst="rtTriangle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31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7" name="Google Shape;267;p31"/>
          <p:cNvSpPr txBox="1"/>
          <p:nvPr/>
        </p:nvSpPr>
        <p:spPr>
          <a:xfrm>
            <a:off x="657925" y="230018"/>
            <a:ext cx="7945200" cy="9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Plus Jakarta Sans ExtraBold"/>
                <a:ea typeface="Plus Jakarta Sans ExtraBold"/>
                <a:cs typeface="Plus Jakarta Sans ExtraBold"/>
                <a:sym typeface="Plus Jakarta Sans ExtraBold"/>
              </a:rPr>
              <a:t>Post Seminar Self-Assessment</a:t>
            </a:r>
            <a:endParaRPr sz="3600">
              <a:latin typeface="Plus Jakarta Sans ExtraBold"/>
              <a:ea typeface="Plus Jakarta Sans ExtraBold"/>
              <a:cs typeface="Plus Jakarta Sans ExtraBold"/>
              <a:sym typeface="Plus Jakarta Sans ExtraBold"/>
            </a:endParaRPr>
          </a:p>
        </p:txBody>
      </p:sp>
      <p:sp>
        <p:nvSpPr>
          <p:cNvPr id="268" name="Google Shape;268;p31"/>
          <p:cNvSpPr/>
          <p:nvPr/>
        </p:nvSpPr>
        <p:spPr>
          <a:xfrm>
            <a:off x="640925" y="1540201"/>
            <a:ext cx="7862400" cy="3076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Use the remaining class time to complete your self-assessment. This self-assessment should:</a:t>
            </a:r>
            <a:endParaRPr sz="18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"/>
              <a:buAutoNum type="arabicPeriod"/>
            </a:pPr>
            <a:r>
              <a:rPr lang="en" sz="1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Reflect on your strengths and areas of growth when discussing complex topics.</a:t>
            </a:r>
            <a:endParaRPr sz="18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ork Sans"/>
              <a:buAutoNum type="arabicPeriod"/>
            </a:pPr>
            <a:r>
              <a:rPr lang="en" sz="1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Guide your thinking as you begin to outline your essay.</a:t>
            </a:r>
            <a:endParaRPr sz="1800">
              <a:solidFill>
                <a:schemeClr val="dk1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800"/>
              <a:buFont typeface="Work Sans"/>
              <a:buAutoNum type="arabicPeriod"/>
            </a:pPr>
            <a:r>
              <a:rPr lang="en" sz="1800">
                <a:solidFill>
                  <a:schemeClr val="dk1"/>
                </a:solidFill>
                <a:latin typeface="Work Sans"/>
                <a:ea typeface="Work Sans"/>
                <a:cs typeface="Work Sans"/>
                <a:sym typeface="Work Sans"/>
              </a:rPr>
              <a:t>Allow an opportunity to practice historical empathy.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700">
                <a:solidFill>
                  <a:schemeClr val="lt1"/>
                </a:solidFill>
              </a:rPr>
              <a:t>1</a:t>
            </a:r>
            <a:endParaRPr b="1" sz="700">
              <a:solidFill>
                <a:schemeClr val="lt1"/>
              </a:solidFill>
            </a:endParaRPr>
          </a:p>
        </p:txBody>
      </p:sp>
      <p:sp>
        <p:nvSpPr>
          <p:cNvPr id="161" name="Google Shape;161;p19"/>
          <p:cNvSpPr txBox="1"/>
          <p:nvPr>
            <p:ph type="title"/>
          </p:nvPr>
        </p:nvSpPr>
        <p:spPr>
          <a:xfrm>
            <a:off x="730000" y="1318650"/>
            <a:ext cx="33744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Halant"/>
                <a:ea typeface="Halant"/>
                <a:cs typeface="Halant"/>
                <a:sym typeface="Halant"/>
              </a:rPr>
              <a:t>Objectives</a:t>
            </a:r>
            <a:endParaRPr sz="4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9"/>
          <p:cNvSpPr txBox="1"/>
          <p:nvPr/>
        </p:nvSpPr>
        <p:spPr>
          <a:xfrm>
            <a:off x="4566575" y="126150"/>
            <a:ext cx="45897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Students will: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Actively participate by engaging in thoughtful discussion using probing questions and evidence-based arguments.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Utilize effective communication strategies by articulating thoughts clearly and practicing active listening.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Cultivate historical empathy by seeking to understand the past on its own terms and being receptive to multiple perspectives.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163" name="Google Shape;16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633350"/>
            <a:ext cx="474500" cy="47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0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700">
                <a:solidFill>
                  <a:schemeClr val="lt1"/>
                </a:solidFill>
              </a:rPr>
              <a:t>1</a:t>
            </a:r>
            <a:endParaRPr b="1" sz="700">
              <a:solidFill>
                <a:schemeClr val="lt1"/>
              </a:solidFill>
            </a:endParaRPr>
          </a:p>
        </p:txBody>
      </p:sp>
      <p:sp>
        <p:nvSpPr>
          <p:cNvPr id="169" name="Google Shape;169;p20"/>
          <p:cNvSpPr txBox="1"/>
          <p:nvPr>
            <p:ph type="title"/>
          </p:nvPr>
        </p:nvSpPr>
        <p:spPr>
          <a:xfrm>
            <a:off x="730000" y="1318650"/>
            <a:ext cx="33744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Halant"/>
                <a:ea typeface="Halant"/>
                <a:cs typeface="Halant"/>
                <a:sym typeface="Halant"/>
              </a:rPr>
              <a:t>Agenda</a:t>
            </a:r>
            <a:endParaRPr sz="4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0"/>
          <p:cNvSpPr txBox="1"/>
          <p:nvPr/>
        </p:nvSpPr>
        <p:spPr>
          <a:xfrm>
            <a:off x="4566575" y="126150"/>
            <a:ext cx="45897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Seminar Prep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b="1"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Setting Seminar Norms</a:t>
            </a:r>
            <a:endParaRPr b="1"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Seminar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b="1"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1A, Break, Round 1B (Group 1)</a:t>
            </a:r>
            <a:endParaRPr b="1"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Switch Groups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b="1"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2A, Break, Round 2B (Group 2)</a:t>
            </a:r>
            <a:endParaRPr b="1"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-3365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Plus Jakarta Sans"/>
              <a:buAutoNum type="arabicPeriod"/>
            </a:pPr>
            <a:r>
              <a:rPr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Self Assessment</a:t>
            </a:r>
            <a:endParaRPr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pic>
        <p:nvPicPr>
          <p:cNvPr id="171" name="Google Shape;17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633350"/>
            <a:ext cx="474500" cy="47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/>
          <p:nvPr>
            <p:ph type="title"/>
          </p:nvPr>
        </p:nvSpPr>
        <p:spPr>
          <a:xfrm>
            <a:off x="730000" y="1549050"/>
            <a:ext cx="3300900" cy="2045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latin typeface="Plus Jakarta Sans"/>
                <a:ea typeface="Plus Jakarta Sans"/>
                <a:cs typeface="Plus Jakarta Sans"/>
                <a:sym typeface="Plus Jakarta Sans"/>
              </a:rPr>
              <a:t>SEMINAR PREP</a:t>
            </a:r>
            <a:endParaRPr sz="4800"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77" name="Google Shape;177;p21"/>
          <p:cNvSpPr txBox="1"/>
          <p:nvPr/>
        </p:nvSpPr>
        <p:spPr>
          <a:xfrm>
            <a:off x="4566575" y="126150"/>
            <a:ext cx="45897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Before the seminar begins: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All students: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Know which group you are in. Group 1 will be in the center circle in rounds 1a + 1b. Group 2 will be in the center circle in rounds 2a+ 2b.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Circle Participant: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1" marL="1371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lphaLcPeriod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Review the questions for your round. Know which evidence you want to use and brainstorm potential counterclaims.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1" marL="1371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Inter"/>
              <a:buAutoNum type="alphaLcPeriod"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Brainstorm with your partner to identify different entry points into the conversation. Where would you like to contribute?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400"/>
              <a:buFont typeface="Inter"/>
              <a:buAutoNum type="arabicPeriod"/>
            </a:pPr>
            <a:r>
              <a:rPr b="1"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Outside circle partners: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Review the peer assessment guide. Listen attentively in order to properly document your partner’s participation.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2"/>
          <p:cNvSpPr txBox="1"/>
          <p:nvPr/>
        </p:nvSpPr>
        <p:spPr>
          <a:xfrm>
            <a:off x="125" y="-27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22"/>
          <p:cNvSpPr/>
          <p:nvPr/>
        </p:nvSpPr>
        <p:spPr>
          <a:xfrm flipH="1">
            <a:off x="189225" y="2082353"/>
            <a:ext cx="8718600" cy="2887500"/>
          </a:xfrm>
          <a:prstGeom prst="rtTriangle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2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85" name="Google Shape;185;p22"/>
          <p:cNvSpPr txBox="1"/>
          <p:nvPr/>
        </p:nvSpPr>
        <p:spPr>
          <a:xfrm>
            <a:off x="657925" y="230018"/>
            <a:ext cx="7945200" cy="9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Plus Jakarta Sans ExtraBold"/>
                <a:ea typeface="Plus Jakarta Sans ExtraBold"/>
                <a:cs typeface="Plus Jakarta Sans ExtraBold"/>
                <a:sym typeface="Plus Jakarta Sans ExtraBold"/>
              </a:rPr>
              <a:t>Norm Setting</a:t>
            </a:r>
            <a:endParaRPr sz="3600">
              <a:latin typeface="Plus Jakarta Sans ExtraBold"/>
              <a:ea typeface="Plus Jakarta Sans ExtraBold"/>
              <a:cs typeface="Plus Jakarta Sans ExtraBold"/>
              <a:sym typeface="Plus Jakarta Sans ExtraBold"/>
            </a:endParaRPr>
          </a:p>
        </p:txBody>
      </p:sp>
      <p:sp>
        <p:nvSpPr>
          <p:cNvPr id="186" name="Google Shape;186;p22"/>
          <p:cNvSpPr/>
          <p:nvPr/>
        </p:nvSpPr>
        <p:spPr>
          <a:xfrm>
            <a:off x="640925" y="1540201"/>
            <a:ext cx="7862400" cy="3076200"/>
          </a:xfrm>
          <a:prstGeom prst="rect">
            <a:avLst/>
          </a:prstGeom>
          <a:solidFill>
            <a:schemeClr val="lt2"/>
          </a:soli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make this the best Socratic Seminar for all learners, it is crucial for us to set norms. What norms would you like to add?</a:t>
            </a:r>
            <a:endParaRPr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Root our discussion in the evidence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Allow others to finish their thoughts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Use Academic Discourse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Work Sans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Participate </a:t>
            </a: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(Introduce &amp; Clarify, Claim &amp; Expand, Challenge, Encourage)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</a:t>
            </a:r>
            <a:endParaRPr b="1"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Inter"/>
              <a:buAutoNum type="arabicPeriod"/>
            </a:pPr>
            <a:r>
              <a:rPr b="1" lang="en" sz="19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________</a:t>
            </a:r>
            <a:endParaRPr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3"/>
          <p:cNvSpPr txBox="1"/>
          <p:nvPr/>
        </p:nvSpPr>
        <p:spPr>
          <a:xfrm>
            <a:off x="125" y="-27"/>
            <a:ext cx="9144000" cy="5143500"/>
          </a:xfrm>
          <a:prstGeom prst="rect">
            <a:avLst/>
          </a:prstGeom>
          <a:noFill/>
          <a:ln cap="flat" cmpd="sng" w="762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3"/>
          <p:cNvSpPr/>
          <p:nvPr/>
        </p:nvSpPr>
        <p:spPr>
          <a:xfrm flipH="1">
            <a:off x="189225" y="2082353"/>
            <a:ext cx="8718600" cy="2887500"/>
          </a:xfrm>
          <a:prstGeom prst="rtTriangle">
            <a:avLst/>
          </a:prstGeom>
          <a:solidFill>
            <a:schemeClr val="accent2"/>
          </a:solidFill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23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4" name="Google Shape;194;p23"/>
          <p:cNvSpPr txBox="1"/>
          <p:nvPr/>
        </p:nvSpPr>
        <p:spPr>
          <a:xfrm>
            <a:off x="657925" y="85723"/>
            <a:ext cx="7945200" cy="70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latin typeface="Plus Jakarta Sans ExtraBold"/>
                <a:ea typeface="Plus Jakarta Sans ExtraBold"/>
                <a:cs typeface="Plus Jakarta Sans ExtraBold"/>
                <a:sym typeface="Plus Jakarta Sans ExtraBold"/>
              </a:rPr>
              <a:t>Expectations and Examples</a:t>
            </a:r>
            <a:endParaRPr sz="3600">
              <a:latin typeface="Plus Jakarta Sans ExtraBold"/>
              <a:ea typeface="Plus Jakarta Sans ExtraBold"/>
              <a:cs typeface="Plus Jakarta Sans ExtraBold"/>
              <a:sym typeface="Plus Jakarta Sans ExtraBold"/>
            </a:endParaRPr>
          </a:p>
        </p:txBody>
      </p:sp>
      <p:graphicFrame>
        <p:nvGraphicFramePr>
          <p:cNvPr id="195" name="Google Shape;195;p23"/>
          <p:cNvGraphicFramePr/>
          <p:nvPr/>
        </p:nvGraphicFramePr>
        <p:xfrm>
          <a:off x="599400" y="86800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{89FE0A92-E112-4C46-A0A3-CF759C1A612E}</a:tableStyleId>
              </a:tblPr>
              <a:tblGrid>
                <a:gridCol w="1072775"/>
                <a:gridCol w="3020275"/>
                <a:gridCol w="3852150"/>
              </a:tblGrid>
              <a:tr h="358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What does this look like?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7666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Introduces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new concept, idea or key word and/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clarifies someone else’s thoughts.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11937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Makes a claim and clearly states which </a:t>
                      </a: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source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the information came from. Or, agrees with another person’s claim and supports that claim with new evidence.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947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Explicitly </a:t>
                      </a: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another person’s views. </a:t>
                      </a: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Accurately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summarizes counterclaim before explaining disagreement.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  <a:tr h="7018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peers to engage in dialogue. Uses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targeted probing questions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get target responses.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b="1"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4"/>
          <p:cNvSpPr/>
          <p:nvPr/>
        </p:nvSpPr>
        <p:spPr>
          <a:xfrm>
            <a:off x="0" y="0"/>
            <a:ext cx="9144000" cy="8904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4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2" name="Google Shape;202;p24"/>
          <p:cNvSpPr txBox="1"/>
          <p:nvPr/>
        </p:nvSpPr>
        <p:spPr>
          <a:xfrm>
            <a:off x="275400" y="149224"/>
            <a:ext cx="8593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1A</a:t>
            </a:r>
            <a:endParaRPr b="1" sz="36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03" name="Google Shape;203;p24"/>
          <p:cNvSpPr txBox="1"/>
          <p:nvPr/>
        </p:nvSpPr>
        <p:spPr>
          <a:xfrm>
            <a:off x="106799" y="1235350"/>
            <a:ext cx="37782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similarities exist between the poem and cartoon entitled “White Man’s Burden?” (Doc A)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advice does F.D. Lugard give European missionaries? What can be learned from that? (Doc B)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04" name="Google Shape;204;p24"/>
          <p:cNvGraphicFramePr/>
          <p:nvPr/>
        </p:nvGraphicFramePr>
        <p:xfrm>
          <a:off x="3948788" y="104375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{89FE0A92-E112-4C46-A0A3-CF759C1A612E}</a:tableStyleId>
              </a:tblPr>
              <a:tblGrid>
                <a:gridCol w="1083350"/>
                <a:gridCol w="3981500"/>
              </a:tblGrid>
              <a:tr h="4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783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990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81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666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pic>
        <p:nvPicPr>
          <p:cNvPr descr="7 Minute Timer: Groovy Rainbow Background&#10;Piano Alarm, No Music" id="205" name="Google Shape;205;p24" title="7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8649" y="74549"/>
            <a:ext cx="1317873" cy="7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000"/>
              </a:spcAft>
              <a:buNone/>
            </a:pPr>
            <a:r>
              <a:rPr b="1" lang="en" sz="700">
                <a:solidFill>
                  <a:schemeClr val="lt1"/>
                </a:solidFill>
              </a:rPr>
              <a:t>1</a:t>
            </a:r>
            <a:endParaRPr b="1" sz="700">
              <a:solidFill>
                <a:schemeClr val="lt1"/>
              </a:solidFill>
            </a:endParaRPr>
          </a:p>
        </p:txBody>
      </p:sp>
      <p:sp>
        <p:nvSpPr>
          <p:cNvPr id="211" name="Google Shape;211;p25"/>
          <p:cNvSpPr txBox="1"/>
          <p:nvPr>
            <p:ph type="title"/>
          </p:nvPr>
        </p:nvSpPr>
        <p:spPr>
          <a:xfrm>
            <a:off x="730000" y="1318650"/>
            <a:ext cx="33744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>
                <a:latin typeface="Halant"/>
                <a:ea typeface="Halant"/>
                <a:cs typeface="Halant"/>
                <a:sym typeface="Halant"/>
              </a:rPr>
              <a:t>Break: Partner Brainstorm</a:t>
            </a:r>
            <a:endParaRPr sz="4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5"/>
          <p:cNvSpPr txBox="1"/>
          <p:nvPr/>
        </p:nvSpPr>
        <p:spPr>
          <a:xfrm>
            <a:off x="4680450" y="126150"/>
            <a:ext cx="4345800" cy="48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Outside Circle Partner: Review the Peer Assessment Sheet with your inner circle partner.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went well that round?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can be worked on for next round?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68300" lvl="1" marL="13716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200"/>
              <a:buFont typeface="Inter"/>
              <a:buAutoNum type="alphaLcPeriod"/>
            </a:pPr>
            <a:r>
              <a:rPr lang="en" sz="2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Brainstorm a specific entry point together.</a:t>
            </a:r>
            <a:endParaRPr sz="17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213" name="Google Shape;21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4633350"/>
            <a:ext cx="474500" cy="4745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2 Minute Timer: Groovy Rainbow Background&#10;Piano Alarm, No Music" id="214" name="Google Shape;214;p25" title="2 Minute Groovy Rainbow Timer (Piano Alarm at End)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92750" y="3776225"/>
            <a:ext cx="1958500" cy="110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6"/>
          <p:cNvSpPr/>
          <p:nvPr/>
        </p:nvSpPr>
        <p:spPr>
          <a:xfrm>
            <a:off x="0" y="0"/>
            <a:ext cx="9144000" cy="890400"/>
          </a:xfrm>
          <a:prstGeom prst="rect">
            <a:avLst/>
          </a:prstGeom>
          <a:solidFill>
            <a:schemeClr val="accent2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26"/>
          <p:cNvSpPr txBox="1"/>
          <p:nvPr>
            <p:ph idx="12" type="sldNum"/>
          </p:nvPr>
        </p:nvSpPr>
        <p:spPr>
          <a:xfrm>
            <a:off x="8359125" y="4801808"/>
            <a:ext cx="548700" cy="22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1" name="Google Shape;221;p26"/>
          <p:cNvSpPr txBox="1"/>
          <p:nvPr/>
        </p:nvSpPr>
        <p:spPr>
          <a:xfrm>
            <a:off x="275400" y="149224"/>
            <a:ext cx="8593200" cy="74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Round 1B</a:t>
            </a:r>
            <a:endParaRPr b="1" sz="36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222" name="Google Shape;222;p26"/>
          <p:cNvSpPr txBox="1"/>
          <p:nvPr/>
        </p:nvSpPr>
        <p:spPr>
          <a:xfrm>
            <a:off x="106799" y="1235350"/>
            <a:ext cx="3778200" cy="33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words were used to justify imperialism? What role does language play in imperialism? (Docs C &amp; D)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Font typeface="Inter"/>
              <a:buAutoNum type="arabicPeriod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 what extent did economic interests, political ambitions, and cultural ideologies drive imperialism and shape the resistance movements it provoked?</a:t>
            </a:r>
            <a:endParaRPr b="1" sz="1500"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223" name="Google Shape;223;p26"/>
          <p:cNvGraphicFramePr/>
          <p:nvPr/>
        </p:nvGraphicFramePr>
        <p:xfrm>
          <a:off x="3948788" y="1043750"/>
          <a:ext cx="3000000" cy="3000000"/>
        </p:xfrm>
        <a:graphic>
          <a:graphicData uri="http://schemas.openxmlformats.org/drawingml/2006/table">
            <a:tbl>
              <a:tblPr bandCol="1" bandRow="1">
                <a:noFill/>
                <a:tableStyleId>{89FE0A92-E112-4C46-A0A3-CF759C1A612E}</a:tableStyleId>
              </a:tblPr>
              <a:tblGrid>
                <a:gridCol w="1116525"/>
                <a:gridCol w="3948325"/>
              </a:tblGrid>
              <a:tr h="407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Strategies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Sentence Stems / Examples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7835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Clarify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-Based on the evidence, I believe….</a:t>
                      </a:r>
                      <a:endParaRPr b="1"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please clarify? 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give an additional example to help me understand?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990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Claim 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&amp;</a:t>
                      </a:r>
                      <a:b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</a:b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Expand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-What you say about…made me think of…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your argument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-My ideas build upon X’s ideas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agree with X because…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816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Challenge</a:t>
                      </a:r>
                      <a:endParaRPr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-How might __________ affect your argument?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-Have you considered __________?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you provide evidence for ______?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  <a:tr h="666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Encourage</a:t>
                      </a:r>
                      <a:endParaRPr b="1" sz="13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-I really liked X’s idea about…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-______, What do you think the document is saying?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FFFF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-Can we explore other viewpoints on this issue?</a:t>
                      </a:r>
                      <a:endParaRPr sz="1200">
                        <a:solidFill>
                          <a:srgbClr val="FFFF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4000" marB="64000" marR="73025" marL="73025" anchor="ctr">
                    <a:lnL cap="flat" cmpd="sng" w="381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635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pic>
        <p:nvPicPr>
          <p:cNvPr descr="7 Minute Timer: Groovy Rainbow Background&#10;Piano Alarm, No Music" id="224" name="Google Shape;224;p26" title="7 Minute Groovy Rainbow Timer (Piano Alarm at End)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8649" y="74549"/>
            <a:ext cx="1317873" cy="7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000000"/>
      </a:dk1>
      <a:lt1>
        <a:srgbClr val="FFFFFF"/>
      </a:lt1>
      <a:dk2>
        <a:srgbClr val="38E0A4"/>
      </a:dk2>
      <a:lt2>
        <a:srgbClr val="EFFEF9"/>
      </a:lt2>
      <a:accent1>
        <a:srgbClr val="6484F3"/>
      </a:accent1>
      <a:accent2>
        <a:srgbClr val="F1AF4B"/>
      </a:accent2>
      <a:accent3>
        <a:srgbClr val="E95C3D"/>
      </a:accent3>
      <a:accent4>
        <a:srgbClr val="6484F3"/>
      </a:accent4>
      <a:accent5>
        <a:srgbClr val="EFFEF9"/>
      </a:accent5>
      <a:accent6>
        <a:srgbClr val="38E0A4"/>
      </a:accent6>
      <a:hlink>
        <a:srgbClr val="F1AF4B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